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9" r:id="rId2"/>
    <p:sldId id="256" r:id="rId3"/>
    <p:sldId id="257" r:id="rId4"/>
    <p:sldId id="258" r:id="rId5"/>
    <p:sldId id="265" r:id="rId6"/>
    <p:sldId id="259" r:id="rId7"/>
    <p:sldId id="260" r:id="rId8"/>
    <p:sldId id="261" r:id="rId9"/>
    <p:sldId id="266" r:id="rId10"/>
    <p:sldId id="263" r:id="rId11"/>
    <p:sldId id="264" r:id="rId12"/>
    <p:sldId id="271" r:id="rId13"/>
    <p:sldId id="268" r:id="rId14"/>
    <p:sldId id="267" r:id="rId15"/>
    <p:sldId id="262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2460" autoAdjust="0"/>
  </p:normalViewPr>
  <p:slideViewPr>
    <p:cSldViewPr snapToGrid="0" snapToObjects="1">
      <p:cViewPr varScale="1">
        <p:scale>
          <a:sx n="90" d="100"/>
          <a:sy n="90" d="100"/>
        </p:scale>
        <p:origin x="7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4F25E-ACA5-4A67-B531-BBC04D700A3A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F96BD-590F-446B-87F3-A51171408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15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custom staining an option?</a:t>
            </a:r>
          </a:p>
          <a:p>
            <a:endParaRPr lang="en-US" dirty="0"/>
          </a:p>
          <a:p>
            <a:r>
              <a:rPr lang="en-US" dirty="0"/>
              <a:t>Sensitivity?~</a:t>
            </a:r>
          </a:p>
          <a:p>
            <a:endParaRPr lang="en-US" dirty="0"/>
          </a:p>
          <a:p>
            <a:r>
              <a:rPr lang="en-US" dirty="0"/>
              <a:t>NBL experiment raw = 10TB</a:t>
            </a:r>
          </a:p>
          <a:p>
            <a:r>
              <a:rPr lang="en-US" dirty="0"/>
              <a:t>final result = 3.4GB</a:t>
            </a:r>
          </a:p>
          <a:p>
            <a:endParaRPr lang="en-US" dirty="0"/>
          </a:p>
          <a:p>
            <a:r>
              <a:rPr lang="en-US" dirty="0"/>
              <a:t>MERSCOPE has built-in segmentation (watershed)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675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Convex hull of cell labels, overlaid on boundary stain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492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Noise is determined by sparsity. </a:t>
            </a:r>
          </a:p>
          <a:p>
            <a:endParaRPr lang="en-US" dirty="0"/>
          </a:p>
          <a:p>
            <a:r>
              <a:rPr lang="en-US" dirty="0"/>
              <a:t>At this point, data is portable to pretty much any other analysis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01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Molecules colored by neighborhood composition vector (NCV). Can see more subcellular patterns of gene </a:t>
            </a:r>
            <a:r>
              <a:rPr lang="en-US" dirty="0" err="1"/>
              <a:t>coexpression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039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MERSCOPE QC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68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DAPI + </a:t>
            </a:r>
            <a:r>
              <a:rPr lang="en-US" dirty="0" err="1"/>
              <a:t>PolyT</a:t>
            </a:r>
            <a:r>
              <a:rPr lang="en-US" dirty="0"/>
              <a:t> signal are blown out. However, this is something we can now fix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52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polyT</a:t>
            </a:r>
            <a:r>
              <a:rPr lang="en-US" dirty="0"/>
              <a:t> stain worked better than DAPI. Somewhat useful for segmentation, but folds in the tissue (or other technical problems) created gaps of low quality resolution/data (right image)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3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Cocktail of three proprietary Ab’s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196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 not use pixels or pre-trained models to identify cells, hence “segmentation-free”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52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Histogram units are in micrometer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250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Baysor</a:t>
            </a:r>
            <a:r>
              <a:rPr lang="en-US" dirty="0"/>
              <a:t> segmentation does require parameter tuning and evaluation. Can be tedious, but </a:t>
            </a:r>
            <a:r>
              <a:rPr lang="en-US" dirty="0" err="1"/>
              <a:t>Baysor</a:t>
            </a:r>
            <a:r>
              <a:rPr lang="en-US" dirty="0"/>
              <a:t> is pretty robust.</a:t>
            </a:r>
          </a:p>
          <a:p>
            <a:endParaRPr lang="en-US" dirty="0"/>
          </a:p>
          <a:p>
            <a:r>
              <a:rPr lang="en-US" dirty="0"/>
              <a:t>Q=quantile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46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were normalized to 1000 total counts/cell; log1p scaled</a:t>
            </a:r>
          </a:p>
          <a:p>
            <a:endParaRPr lang="en-US" dirty="0"/>
          </a:p>
          <a:p>
            <a:r>
              <a:rPr lang="en-US" dirty="0"/>
              <a:t>Large cluster on left is adrenergic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DF96BD-590F-446B-87F3-A51171408D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359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CE706-AF89-B371-80C9-A5585D7D4E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11C82E-541B-B1F3-543E-EABF72FF06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72021-97DB-F29A-6FA7-4099D0A2A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0A2D6-51C1-6437-8023-226948570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D7DC1-E796-AE9D-0F89-C9148B5E6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98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A767E-57E4-23E0-FB4F-94AD1B1D0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A28F42-6525-F138-3B7C-47A49F9B46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8979F-92BC-BFD8-275F-B4B105B52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F1FB6-0EDA-FB27-508F-96E831D5C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97DC7-0E1F-2704-FAC1-3C266B667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45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CF401B-CDF2-DE3A-DB56-4A18953BC5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E7B8CE-C055-E796-6A39-22CE1CA97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A7B4B-8213-3FAC-FEAE-065F88F47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C8F2A-4E8A-5928-D971-C6EE7049E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9761D-020A-EEA1-CCBB-031945F0D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279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2F979-F74D-BAFF-A7AB-8F3B7EE05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79000-68A3-5041-BFFC-D8B50649A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2B318-1A23-C525-96A3-A0547FEEC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6480F-5BD7-0D1B-C59D-AE91086A9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E2CB4-848A-E96F-02B1-5285CB833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427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5EDCD-2C00-37CE-281B-F824E0FCE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1DC611-3E6E-21DE-9C06-CEDF29B49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7A484-2BBA-7A8E-AD72-B6378C4FF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A0A60-765D-B618-82B1-4B0299ED2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C90B-3CF8-EE30-AC67-6A8722199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203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ADBC-A0B6-10F9-CEF8-57E494A44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CA229-B8B6-A1F8-9A7E-7FFA361560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D7EC6-6338-F27F-717B-084FFCE30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F176CB-58F6-976B-9EDB-0FB686DF6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3181B-655F-5126-E2C5-06C3D6651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9C677-80A3-5747-5AA2-0F1BF0F02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84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E078A-4050-0F51-AECE-CBBF72521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72B59-9CC4-5D21-C8C2-8567C1990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E5477-BC42-2B42-9920-5BF22AF17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DA11BA-1BC7-E3F2-B292-5B59F3AA75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E85AB2-B273-7163-775F-1C8CBA9FF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7FD20B-302B-765D-D3CB-0F29AE676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E9C410-FA44-0DA1-E163-140D5629A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62DEA1-89E0-43BB-5C63-60C4B5800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94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93F97-3771-F2DE-40AF-47A2B424C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D61CC8-FF28-5970-673A-093EA2896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BD5199-C0DF-27FD-0FEA-10C17784E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E98141-9EB1-739B-0015-DC932AF38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712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E3CA1D-D16E-C79F-0BDE-623CF52E4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025A39-3E3C-CA76-1306-B80ED0FE2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F9FCF-6BDA-2332-31B2-427118FC3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42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61808-5E1A-6C40-F29E-9B892E913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69FEE-6350-D456-4348-9E85EEB83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D6D8A4-0BE6-F397-89D5-079BB12BB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089BF-0AAE-97AD-7D08-920EFDF87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D8F0C-AC42-D942-1229-2453DEC90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057F6-59FF-F146-0DC2-4A11F2C41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50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BAC75-150A-7A1E-1A3B-589938A2A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570DB8-7D3A-D845-A429-4F04A65611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2C1B9-6C32-405A-FFE5-DF40C691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059F7-38AA-56A3-C030-17984B22A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E7EF75-1A2C-6CB9-D590-C608CB1FB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0B1138-5C62-C08A-9E7C-53363AF1E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8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2184CE-8A1F-2334-7A2D-D9F0E87CE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FA16E9-010A-94D1-8BB7-CA3C080B3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049BD-EEBE-D08D-08E5-530B7EC435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165F4-D434-8149-BBFE-A7268F1475E5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0C901-04D7-59DC-4D2A-74FFCCF31B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14544-7C9E-7258-7EF3-03DBE63EF1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6619B3-B124-134C-9154-5292D249C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71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2704D-88CC-4E0C-807E-E813DE734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MERSCOPE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11BD0-32A2-4046-B993-A36432A2EF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multiplexed error-robust FISH (MERFISH)</a:t>
            </a:r>
          </a:p>
          <a:p>
            <a:r>
              <a:rPr lang="en-US" dirty="0"/>
              <a:t>100 nm resolution</a:t>
            </a:r>
          </a:p>
          <a:p>
            <a:r>
              <a:rPr lang="en-US" dirty="0"/>
              <a:t>Up to 500 gene targets</a:t>
            </a:r>
          </a:p>
          <a:p>
            <a:r>
              <a:rPr lang="en-US" dirty="0"/>
              <a:t>1 cm</a:t>
            </a:r>
            <a:r>
              <a:rPr lang="en-US" baseline="30000" dirty="0"/>
              <a:t>2</a:t>
            </a:r>
            <a:r>
              <a:rPr lang="en-US" dirty="0"/>
              <a:t> imaging area</a:t>
            </a:r>
          </a:p>
          <a:p>
            <a:r>
              <a:rPr lang="en-US" dirty="0"/>
              <a:t>Data returned as table of molecule coordinates</a:t>
            </a:r>
          </a:p>
          <a:p>
            <a:r>
              <a:rPr lang="en-US" dirty="0"/>
              <a:t>Results can be explored in </a:t>
            </a:r>
            <a:r>
              <a:rPr lang="en-US" dirty="0" err="1"/>
              <a:t>Vizgen’s</a:t>
            </a:r>
            <a:r>
              <a:rPr lang="en-US" dirty="0"/>
              <a:t> </a:t>
            </a:r>
            <a:r>
              <a:rPr lang="en-US" dirty="0" err="1"/>
              <a:t>Vizualizer</a:t>
            </a:r>
            <a:r>
              <a:rPr lang="en-US" dirty="0"/>
              <a:t> GUI</a:t>
            </a:r>
          </a:p>
          <a:p>
            <a:r>
              <a:rPr lang="en-US" dirty="0"/>
              <a:t>After segmentation, compatible with most spatial analysis workflows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016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31439-B278-4EB5-AD04-A5CE391BB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Segmentation summary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68D465A-DC30-4DD5-B39C-48CDD45D43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039509"/>
              </p:ext>
            </p:extLst>
          </p:nvPr>
        </p:nvGraphicFramePr>
        <p:xfrm>
          <a:off x="2687320" y="1945640"/>
          <a:ext cx="681736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2943091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54616001"/>
                    </a:ext>
                  </a:extLst>
                </a:gridCol>
                <a:gridCol w="2753360">
                  <a:extLst>
                    <a:ext uri="{9D8B030D-6E8A-4147-A177-3AD203B41FA5}">
                      <a16:colId xmlns:a16="http://schemas.microsoft.com/office/drawing/2014/main" val="40192314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NBL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6719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 Probes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846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Genes/cell, Q25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822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Genes/cell, Q50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0675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Genes/cell, Q75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5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Counts/cell, Q25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456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Counts/cell, Q50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572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Counts/cell, Q75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0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8840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40806-EE1C-4D7E-975F-E60781BFB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98131"/>
          </a:xfrm>
        </p:spPr>
        <p:txBody>
          <a:bodyPr/>
          <a:lstStyle/>
          <a:p>
            <a:pPr algn="ctr"/>
            <a:r>
              <a:rPr lang="en-US" dirty="0"/>
              <a:t>Clustering</a:t>
            </a:r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18BB1348-C6EB-4239-9E47-AA701A19B9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104" t="9612" r="8502" b="9923"/>
          <a:stretch/>
        </p:blipFill>
        <p:spPr>
          <a:xfrm>
            <a:off x="2980459" y="698131"/>
            <a:ext cx="6231081" cy="615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380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3CD373-FBF6-4650-9517-1A1752E2D0C3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/>
              <a:t>Baysor</a:t>
            </a:r>
            <a:r>
              <a:rPr lang="en-US" dirty="0"/>
              <a:t> segmentation results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1253A6E3-3E39-44E6-A1B6-4B06208680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03" t="10490" r="8811" b="8992"/>
          <a:stretch/>
        </p:blipFill>
        <p:spPr>
          <a:xfrm>
            <a:off x="2886869" y="719396"/>
            <a:ext cx="6418262" cy="613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56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4821BE6-900E-4505-ACD9-8256D37F1FA0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/>
              <a:t>Baysor</a:t>
            </a:r>
            <a:r>
              <a:rPr lang="en-US" dirty="0"/>
              <a:t> segmentation results</a:t>
            </a: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2ED0AA8E-26BB-4B0C-9EDF-C86D26751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8114" y="1095152"/>
            <a:ext cx="7255772" cy="57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504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881E-4AA0-4E1C-B431-0F118255D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19396"/>
          </a:xfrm>
        </p:spPr>
        <p:txBody>
          <a:bodyPr/>
          <a:lstStyle/>
          <a:p>
            <a:pPr algn="ctr"/>
            <a:r>
              <a:rPr lang="en-US" dirty="0" err="1"/>
              <a:t>Baysor</a:t>
            </a:r>
            <a:r>
              <a:rPr lang="en-US" dirty="0"/>
              <a:t> segmentation results</a:t>
            </a:r>
          </a:p>
        </p:txBody>
      </p:sp>
      <p:pic>
        <p:nvPicPr>
          <p:cNvPr id="5" name="Picture 4" descr="A picture containing map&#10;&#10;Description automatically generated">
            <a:extLst>
              <a:ext uri="{FF2B5EF4-FFF2-40B4-BE49-F238E27FC236}">
                <a16:creationId xmlns:a16="http://schemas.microsoft.com/office/drawing/2014/main" id="{63EA162E-B629-4D8F-A068-B3AD9A1146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17" t="10981" r="8125" b="8819"/>
          <a:stretch/>
        </p:blipFill>
        <p:spPr>
          <a:xfrm>
            <a:off x="2863702" y="784053"/>
            <a:ext cx="6464596" cy="607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30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3AB6FF0-AF52-45CE-85F4-221CE4451FCF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719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/>
              <a:t>Baysor</a:t>
            </a:r>
            <a:r>
              <a:rPr lang="en-US" dirty="0"/>
              <a:t> segmentation results</a:t>
            </a:r>
          </a:p>
        </p:txBody>
      </p:sp>
      <p:pic>
        <p:nvPicPr>
          <p:cNvPr id="7" name="Picture 6" descr="A picture containing plant, flower, colorful&#10;&#10;Description automatically generated">
            <a:extLst>
              <a:ext uri="{FF2B5EF4-FFF2-40B4-BE49-F238E27FC236}">
                <a16:creationId xmlns:a16="http://schemas.microsoft.com/office/drawing/2014/main" id="{1FA6C962-2B4A-46D8-AD38-1F5C48C99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587" y="719396"/>
            <a:ext cx="6276825" cy="613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063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7DC9B-3E1E-4185-A49B-05D645990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947E3-2BAA-4954-99CA-73E547632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Define cellular neighborhoods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Cluster TAMs based on cell interaction; differential expression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Investigate gene localization at TAM-[cell] interface</a:t>
            </a:r>
          </a:p>
        </p:txBody>
      </p:sp>
    </p:spTree>
    <p:extLst>
      <p:ext uri="{BB962C8B-B14F-4D97-AF65-F5344CB8AC3E}">
        <p14:creationId xmlns:p14="http://schemas.microsoft.com/office/powerpoint/2010/main" val="734748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2926A62C-30B2-899E-CADB-3B288E27BA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173"/>
          <a:stretch/>
        </p:blipFill>
        <p:spPr>
          <a:xfrm>
            <a:off x="2299627" y="1108870"/>
            <a:ext cx="7592747" cy="574913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81421BE-FB8F-418D-906A-05876C991372}"/>
              </a:ext>
            </a:extLst>
          </p:cNvPr>
          <p:cNvSpPr txBox="1">
            <a:spLocks/>
          </p:cNvSpPr>
          <p:nvPr/>
        </p:nvSpPr>
        <p:spPr>
          <a:xfrm>
            <a:off x="838200" y="1"/>
            <a:ext cx="10515600" cy="7974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MERSCOPE QC</a:t>
            </a:r>
          </a:p>
        </p:txBody>
      </p:sp>
    </p:spTree>
    <p:extLst>
      <p:ext uri="{BB962C8B-B14F-4D97-AF65-F5344CB8AC3E}">
        <p14:creationId xmlns:p14="http://schemas.microsoft.com/office/powerpoint/2010/main" val="2351627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45EE330F-5A2A-7F34-9AA0-7CEC9FE371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125"/>
          <a:stretch/>
        </p:blipFill>
        <p:spPr>
          <a:xfrm>
            <a:off x="1835684" y="1133200"/>
            <a:ext cx="8520633" cy="57248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D765438-F1D8-4B75-8237-DB2B5BCEED70}"/>
              </a:ext>
            </a:extLst>
          </p:cNvPr>
          <p:cNvSpPr txBox="1">
            <a:spLocks/>
          </p:cNvSpPr>
          <p:nvPr/>
        </p:nvSpPr>
        <p:spPr>
          <a:xfrm>
            <a:off x="838200" y="1"/>
            <a:ext cx="10515600" cy="7974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MERSCOPE QC</a:t>
            </a:r>
          </a:p>
        </p:txBody>
      </p:sp>
    </p:spTree>
    <p:extLst>
      <p:ext uri="{BB962C8B-B14F-4D97-AF65-F5344CB8AC3E}">
        <p14:creationId xmlns:p14="http://schemas.microsoft.com/office/powerpoint/2010/main" val="1792016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6F834-C340-4D93-912C-D50CE1E3B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97442"/>
          </a:xfrm>
        </p:spPr>
        <p:txBody>
          <a:bodyPr/>
          <a:lstStyle/>
          <a:p>
            <a:pPr algn="ctr"/>
            <a:r>
              <a:rPr lang="en-US" dirty="0"/>
              <a:t>DAPI + Poly-T stain</a:t>
            </a:r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80CD7A2A-874D-41C4-8174-B8E7F27CA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6041560" cy="51673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6CCF27-E1AC-4FF7-A7E5-2CCC19D67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937" y="1690688"/>
            <a:ext cx="6041561" cy="5167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6590A7-7393-4B5B-BD7E-2A33F443F27C}"/>
              </a:ext>
            </a:extLst>
          </p:cNvPr>
          <p:cNvSpPr txBox="1"/>
          <p:nvPr/>
        </p:nvSpPr>
        <p:spPr>
          <a:xfrm>
            <a:off x="0" y="1127051"/>
            <a:ext cx="604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9C316B-9BB6-4812-911E-F69BFE839449}"/>
              </a:ext>
            </a:extLst>
          </p:cNvPr>
          <p:cNvSpPr txBox="1"/>
          <p:nvPr/>
        </p:nvSpPr>
        <p:spPr>
          <a:xfrm>
            <a:off x="6150938" y="1127051"/>
            <a:ext cx="604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NBL</a:t>
            </a:r>
          </a:p>
        </p:txBody>
      </p:sp>
    </p:spTree>
    <p:extLst>
      <p:ext uri="{BB962C8B-B14F-4D97-AF65-F5344CB8AC3E}">
        <p14:creationId xmlns:p14="http://schemas.microsoft.com/office/powerpoint/2010/main" val="70889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91F9AE8-5570-43B3-818D-163192508E60}"/>
              </a:ext>
            </a:extLst>
          </p:cNvPr>
          <p:cNvSpPr txBox="1">
            <a:spLocks/>
          </p:cNvSpPr>
          <p:nvPr/>
        </p:nvSpPr>
        <p:spPr>
          <a:xfrm>
            <a:off x="838200" y="1"/>
            <a:ext cx="10515600" cy="7974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DAPI + Poly-T stain, NBL</a:t>
            </a: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834017AE-98A2-485D-9ACB-101F0BC5A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6041560" cy="5167311"/>
          </a:xfrm>
          <a:prstGeom prst="rect">
            <a:avLst/>
          </a:prstGeom>
        </p:spPr>
      </p:pic>
      <p:pic>
        <p:nvPicPr>
          <p:cNvPr id="9" name="Picture 8" descr="A picture containing purple, blue, night sky&#10;&#10;Description automatically generated">
            <a:extLst>
              <a:ext uri="{FF2B5EF4-FFF2-40B4-BE49-F238E27FC236}">
                <a16:creationId xmlns:a16="http://schemas.microsoft.com/office/drawing/2014/main" id="{96763574-661D-479E-A75A-683378EB6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442" y="1690688"/>
            <a:ext cx="6041561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29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7787-5CBC-441F-97BC-50732B620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51294"/>
          </a:xfrm>
        </p:spPr>
        <p:txBody>
          <a:bodyPr/>
          <a:lstStyle/>
          <a:p>
            <a:pPr algn="ctr"/>
            <a:r>
              <a:rPr lang="en-US" dirty="0"/>
              <a:t>Boundary staining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751F1B-5748-47A5-BC34-29AA37F5B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596" y="988828"/>
            <a:ext cx="6194807" cy="586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93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24881-C09C-49A5-9D81-5BCA50855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Segmentation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B4BFC-8E44-4CF1-B918-FF08535F9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Mesmer</a:t>
            </a:r>
          </a:p>
          <a:p>
            <a:r>
              <a:rPr lang="en-US" dirty="0" err="1"/>
              <a:t>Baysor</a:t>
            </a:r>
            <a:endParaRPr lang="en-US" dirty="0"/>
          </a:p>
          <a:p>
            <a:pPr lvl="1"/>
            <a:r>
              <a:rPr lang="en-US" dirty="0"/>
              <a:t>“segmentation-free”</a:t>
            </a:r>
          </a:p>
          <a:p>
            <a:pPr lvl="1"/>
            <a:r>
              <a:rPr lang="en-US" dirty="0"/>
              <a:t>On a molecule-to-molecule basis, the composition of the molecular neighborhood is used to determine the likelihood of nearby molecules belonging to the same cell</a:t>
            </a:r>
          </a:p>
          <a:p>
            <a:r>
              <a:rPr lang="en-US" dirty="0"/>
              <a:t>Other…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784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91549-DA4D-47D0-A1B7-8B058B6E7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36354"/>
          </a:xfrm>
        </p:spPr>
        <p:txBody>
          <a:bodyPr/>
          <a:lstStyle/>
          <a:p>
            <a:pPr algn="ctr"/>
            <a:r>
              <a:rPr lang="en-US" dirty="0" err="1"/>
              <a:t>Baysor</a:t>
            </a:r>
            <a:r>
              <a:rPr lang="en-US" dirty="0"/>
              <a:t> QC, signal/noise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0EFE74D3-6EE5-4415-A8EE-EBB9C11BC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71" y="2049204"/>
            <a:ext cx="4048412" cy="2759592"/>
          </a:xfrm>
          <a:prstGeom prst="rect">
            <a:avLst/>
          </a:prstGeom>
        </p:spPr>
      </p:pic>
      <p:pic>
        <p:nvPicPr>
          <p:cNvPr id="7" name="Picture 6" descr="A picture containing waterfall chart&#10;&#10;Description automatically generated">
            <a:extLst>
              <a:ext uri="{FF2B5EF4-FFF2-40B4-BE49-F238E27FC236}">
                <a16:creationId xmlns:a16="http://schemas.microsoft.com/office/drawing/2014/main" id="{6829DA04-5ABB-4AB0-95D8-EDBD5E20A4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9575" y="1857375"/>
            <a:ext cx="7972425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633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126C7E2-7351-42E6-AC3F-3DB3623F42A6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8363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Baysor QC, signal/noise</a:t>
            </a:r>
            <a:endParaRPr lang="en-US" dirty="0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9CEB0EA-CC83-44FB-ADC5-871855047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25" y="1860696"/>
            <a:ext cx="4864976" cy="4997303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24C3609D-3EE8-4A63-9A76-4C58394CF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600" y="1860697"/>
            <a:ext cx="4864976" cy="49973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E2A108-1419-4CE1-A965-BF2A7D5BE21B}"/>
              </a:ext>
            </a:extLst>
          </p:cNvPr>
          <p:cNvSpPr txBox="1"/>
          <p:nvPr/>
        </p:nvSpPr>
        <p:spPr>
          <a:xfrm>
            <a:off x="595425" y="1339296"/>
            <a:ext cx="486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Full manifold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464FBC-EC45-4131-8239-39AF2EAB363C}"/>
              </a:ext>
            </a:extLst>
          </p:cNvPr>
          <p:cNvSpPr txBox="1"/>
          <p:nvPr/>
        </p:nvSpPr>
        <p:spPr>
          <a:xfrm>
            <a:off x="6731599" y="1339296"/>
            <a:ext cx="486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Zoom</a:t>
            </a:r>
          </a:p>
        </p:txBody>
      </p:sp>
    </p:spTree>
    <p:extLst>
      <p:ext uri="{BB962C8B-B14F-4D97-AF65-F5344CB8AC3E}">
        <p14:creationId xmlns:p14="http://schemas.microsoft.com/office/powerpoint/2010/main" val="1459536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403</Words>
  <Application>Microsoft Office PowerPoint</Application>
  <PresentationFormat>Widescreen</PresentationFormat>
  <Paragraphs>95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MERSCOPE Overview</vt:lpstr>
      <vt:lpstr>PowerPoint Presentation</vt:lpstr>
      <vt:lpstr>PowerPoint Presentation</vt:lpstr>
      <vt:lpstr>DAPI + Poly-T stain</vt:lpstr>
      <vt:lpstr>PowerPoint Presentation</vt:lpstr>
      <vt:lpstr>Boundary staining</vt:lpstr>
      <vt:lpstr>Segmentation options</vt:lpstr>
      <vt:lpstr>Baysor QC, signal/noise</vt:lpstr>
      <vt:lpstr>PowerPoint Presentation</vt:lpstr>
      <vt:lpstr>Segmentation summary</vt:lpstr>
      <vt:lpstr>Clustering</vt:lpstr>
      <vt:lpstr>PowerPoint Presentation</vt:lpstr>
      <vt:lpstr>PowerPoint Presentation</vt:lpstr>
      <vt:lpstr>Baysor segmentation results</vt:lpstr>
      <vt:lpstr>PowerPoint Presentation</vt:lpstr>
      <vt:lpstr>Next steps…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David</dc:creator>
  <cp:lastModifiedBy>Smith, David</cp:lastModifiedBy>
  <cp:revision>22</cp:revision>
  <dcterms:created xsi:type="dcterms:W3CDTF">2022-08-17T13:22:45Z</dcterms:created>
  <dcterms:modified xsi:type="dcterms:W3CDTF">2022-08-18T18:43:13Z</dcterms:modified>
</cp:coreProperties>
</file>

<file path=docProps/thumbnail.jpeg>
</file>